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Garamond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Garamond-bold.fntdata"/><Relationship Id="rId21" Type="http://schemas.openxmlformats.org/officeDocument/2006/relationships/font" Target="fonts/Garamond-regular.fntdata"/><Relationship Id="rId24" Type="http://schemas.openxmlformats.org/officeDocument/2006/relationships/font" Target="fonts/Garamond-boldItalic.fntdata"/><Relationship Id="rId23" Type="http://schemas.openxmlformats.org/officeDocument/2006/relationships/font" Target="fonts/Garamon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e32043739_0_7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ae32043739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e32043739_0_8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e32043739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e32043739_0_7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ae3204373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e32043739_0_8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e32043739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e32043739_0_7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ae32043739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descr="HD-PanelTitleR1.png" id="18" name="Google Shape;18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Title-UniformTrim.png"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21" name="Google Shape;21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27" name="Google Shape;27;p2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81" name="Google Shape;81;p11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98" name="Google Shape;98;p1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105" name="Google Shape;105;p1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114" name="Google Shape;114;p16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24" name="Google Shape;124;p17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-VN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148" name="Google Shape;148;p20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 rot="5400000">
            <a:off x="2565043" y="-287513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162" name="Google Shape;162;p22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4">
  <p:cSld name="AUTOLAYOUT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4069450" y="1375867"/>
            <a:ext cx="40527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4069533" y="3368429"/>
            <a:ext cx="40527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61950" lvl="0" marL="457200" algn="ctr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  <a:defRPr sz="2100">
                <a:solidFill>
                  <a:srgbClr val="FFFFFF"/>
                </a:solidFill>
              </a:defRPr>
            </a:lvl1pPr>
            <a:lvl2pPr indent="-3746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900">
                <a:solidFill>
                  <a:srgbClr val="FFFFFF"/>
                </a:solidFill>
              </a:defRPr>
            </a:lvl2pPr>
            <a:lvl3pPr indent="-360044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070"/>
              <a:buChar char="•"/>
              <a:defRPr sz="1900">
                <a:solidFill>
                  <a:srgbClr val="FFFFFF"/>
                </a:solidFill>
              </a:defRPr>
            </a:lvl3pPr>
            <a:lvl4pPr indent="-345439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40"/>
              <a:buChar char="•"/>
              <a:defRPr sz="1900">
                <a:solidFill>
                  <a:srgbClr val="FFFFFF"/>
                </a:solidFill>
              </a:defRPr>
            </a:lvl4pPr>
            <a:lvl5pPr indent="-330835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5pPr>
            <a:lvl6pPr indent="-330835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6pPr>
            <a:lvl7pPr indent="-330835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7pPr>
            <a:lvl8pPr indent="-330834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8pPr>
            <a:lvl9pPr indent="-330834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9">
  <p:cSld name="AUTOLAYOUT_5">
    <p:bg>
      <p:bgPr>
        <a:solidFill>
          <a:srgbClr val="37474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0" y="0"/>
            <a:ext cx="6091200" cy="68580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9060063" y="779427"/>
            <a:ext cx="191700" cy="191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9060063" y="5886927"/>
            <a:ext cx="191700" cy="191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4"/>
          <p:cNvCxnSpPr/>
          <p:nvPr/>
        </p:nvCxnSpPr>
        <p:spPr>
          <a:xfrm>
            <a:off x="6527467" y="875901"/>
            <a:ext cx="5256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24"/>
          <p:cNvCxnSpPr/>
          <p:nvPr/>
        </p:nvCxnSpPr>
        <p:spPr>
          <a:xfrm>
            <a:off x="6527467" y="5983600"/>
            <a:ext cx="5256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4"/>
          <p:cNvSpPr txBox="1"/>
          <p:nvPr>
            <p:ph type="title"/>
          </p:nvPr>
        </p:nvSpPr>
        <p:spPr>
          <a:xfrm>
            <a:off x="417133" y="1425600"/>
            <a:ext cx="52569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6521567" y="1425600"/>
            <a:ext cx="52569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>
                <a:solidFill>
                  <a:srgbClr val="FFFFFF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5">
  <p:cSld name="AUTOLAYOUT_1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0" y="1308733"/>
            <a:ext cx="12192000" cy="94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12192006" cy="130873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type="ctrTitle"/>
          </p:nvPr>
        </p:nvSpPr>
        <p:spPr>
          <a:xfrm>
            <a:off x="3917633" y="1971767"/>
            <a:ext cx="71733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917633" y="3469933"/>
            <a:ext cx="71832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6195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12121"/>
              </a:buClr>
              <a:buSzPts val="2100"/>
              <a:buChar char="•"/>
              <a:defRPr sz="2100">
                <a:solidFill>
                  <a:srgbClr val="212121"/>
                </a:solidFill>
              </a:defRPr>
            </a:lvl1pPr>
            <a:lvl2pPr indent="-3746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2300"/>
              <a:buChar char="•"/>
              <a:defRPr sz="1900">
                <a:solidFill>
                  <a:srgbClr val="212121"/>
                </a:solidFill>
              </a:defRPr>
            </a:lvl2pPr>
            <a:lvl3pPr indent="-360044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2070"/>
              <a:buChar char="•"/>
              <a:defRPr sz="1900">
                <a:solidFill>
                  <a:srgbClr val="212121"/>
                </a:solidFill>
              </a:defRPr>
            </a:lvl3pPr>
            <a:lvl4pPr indent="-345439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840"/>
              <a:buChar char="•"/>
              <a:defRPr sz="1900">
                <a:solidFill>
                  <a:srgbClr val="212121"/>
                </a:solidFill>
              </a:defRPr>
            </a:lvl4pPr>
            <a:lvl5pPr indent="-330835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610"/>
              <a:buChar char="•"/>
              <a:defRPr sz="1900">
                <a:solidFill>
                  <a:srgbClr val="212121"/>
                </a:solidFill>
              </a:defRPr>
            </a:lvl5pPr>
            <a:lvl6pPr indent="-330835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610"/>
              <a:buChar char="•"/>
              <a:defRPr sz="1900">
                <a:solidFill>
                  <a:srgbClr val="212121"/>
                </a:solidFill>
              </a:defRPr>
            </a:lvl6pPr>
            <a:lvl7pPr indent="-330835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610"/>
              <a:buChar char="•"/>
              <a:defRPr sz="1900">
                <a:solidFill>
                  <a:srgbClr val="212121"/>
                </a:solidFill>
              </a:defRPr>
            </a:lvl7pPr>
            <a:lvl8pPr indent="-330834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ts val="1610"/>
              <a:buChar char="•"/>
              <a:defRPr sz="1900">
                <a:solidFill>
                  <a:srgbClr val="212121"/>
                </a:solidFill>
              </a:defRPr>
            </a:lvl8pPr>
            <a:lvl9pPr indent="-330834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212121"/>
              </a:buClr>
              <a:buSzPts val="1610"/>
              <a:buChar char="•"/>
              <a:defRPr sz="19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8">
  <p:cSld name="AUTOLAYOUT_13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310504" y="293300"/>
            <a:ext cx="31152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310500" y="1720333"/>
            <a:ext cx="3115200" cy="4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 sz="1900">
                <a:solidFill>
                  <a:srgbClr val="000000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1">
  <p:cSld name="Bố cục tùy chỉnh 1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311467" y="1106067"/>
            <a:ext cx="34215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aramond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311467" y="2397733"/>
            <a:ext cx="3421500" cy="3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2">
  <p:cSld name="Bố cục tùy chỉnh 2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697667" y="2031633"/>
            <a:ext cx="46371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697767" y="4027034"/>
            <a:ext cx="46371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619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  <a:defRPr sz="2100">
                <a:solidFill>
                  <a:srgbClr val="FFFFFF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">
  <p:cSld name="Bố cục tùy chỉnh"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697667" y="2031633"/>
            <a:ext cx="46371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97767" y="4027034"/>
            <a:ext cx="46371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619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  <a:defRPr sz="2100">
                <a:solidFill>
                  <a:srgbClr val="FFFFFF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3">
  <p:cSld name="Bố cục tùy chỉnh 3"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49695" y="410433"/>
            <a:ext cx="4504500" cy="18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aramond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355138" y="2410833"/>
            <a:ext cx="4504500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57" name="Google Shape;57;p8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3" type="body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71" name="Google Shape;71;p10"/>
          <p:cNvSpPr txBox="1"/>
          <p:nvPr>
            <p:ph idx="4" type="body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5.jp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descr="HD-PanelContent.png" id="7" name="Google Shape;7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1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Content-UniformTrim.png" id="9" name="Google Shape;9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10" name="Google Shape;1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>
            <a:off x="305" y="0"/>
            <a:ext cx="12191696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5" name="Google Shape;195;p27"/>
          <p:cNvSpPr txBox="1"/>
          <p:nvPr>
            <p:ph type="ctrTitle"/>
          </p:nvPr>
        </p:nvSpPr>
        <p:spPr>
          <a:xfrm>
            <a:off x="5571259" y="962025"/>
            <a:ext cx="6142903" cy="25923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780"/>
              <a:buFont typeface="Meiryo"/>
              <a:buNone/>
            </a:pPr>
            <a:r>
              <a:t/>
            </a:r>
            <a:endParaRPr sz="378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780"/>
              <a:buFont typeface="Meiryo"/>
              <a:buNone/>
            </a:pPr>
            <a:r>
              <a:rPr lang="vi-VN" sz="3780"/>
              <a:t>Real Estate Website Management</a:t>
            </a:r>
            <a:endParaRPr/>
          </a:p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5614716" y="3554413"/>
            <a:ext cx="5617794" cy="11509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25"/>
              <a:buNone/>
            </a:pPr>
            <a:r>
              <a:rPr lang="vi-VN" sz="2325">
                <a:latin typeface="Times New Roman"/>
                <a:ea typeface="Times New Roman"/>
                <a:cs typeface="Times New Roman"/>
                <a:sym typeface="Times New Roman"/>
              </a:rPr>
              <a:t>SE1414-Group ?</a:t>
            </a:r>
            <a:endParaRPr sz="23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2325"/>
              <a:buNone/>
            </a:pPr>
            <a:r>
              <a:rPr lang="vi-VN" sz="2325">
                <a:latin typeface="Times New Roman"/>
                <a:ea typeface="Times New Roman"/>
                <a:cs typeface="Times New Roman"/>
                <a:sym typeface="Times New Roman"/>
              </a:rPr>
              <a:t>Lecturer: Phạm Ngọc Hà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1860"/>
              <a:buNone/>
            </a:pPr>
            <a:r>
              <a:t/>
            </a:r>
            <a:endParaRPr sz="1860"/>
          </a:p>
        </p:txBody>
      </p:sp>
      <p:sp>
        <p:nvSpPr>
          <p:cNvPr id="197" name="Google Shape;197;p27"/>
          <p:cNvSpPr/>
          <p:nvPr/>
        </p:nvSpPr>
        <p:spPr>
          <a:xfrm>
            <a:off x="30714" y="0"/>
            <a:ext cx="5205951" cy="6858000"/>
          </a:xfrm>
          <a:custGeom>
            <a:rect b="b" l="l" r="r" t="t"/>
            <a:pathLst>
              <a:path extrusionOk="0" h="6858000" w="5205951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3084938" y="0"/>
            <a:ext cx="2529723" cy="6858000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b="1" l="26818" r="29700" t="0"/>
          <a:stretch/>
        </p:blipFill>
        <p:spPr>
          <a:xfrm>
            <a:off x="153" y="10"/>
            <a:ext cx="5033023" cy="6857990"/>
          </a:xfrm>
          <a:custGeom>
            <a:rect b="b" l="l" r="r" t="t"/>
            <a:pathLst>
              <a:path extrusionOk="0" h="6858000" w="4710787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0" name="Google Shape;200;p27"/>
          <p:cNvSpPr/>
          <p:nvPr/>
        </p:nvSpPr>
        <p:spPr>
          <a:xfrm>
            <a:off x="2925575" y="0"/>
            <a:ext cx="2486322" cy="6858000"/>
          </a:xfrm>
          <a:custGeom>
            <a:rect b="b" l="l" r="r" t="t"/>
            <a:pathLst>
              <a:path extrusionOk="0" h="6858000" w="2521425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671803" y="494522"/>
            <a:ext cx="4187841" cy="15589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/>
              <a:t>Web application-3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798200" y="1517799"/>
            <a:ext cx="40614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vi-VN" sz="1900">
                <a:solidFill>
                  <a:srgbClr val="6AA84F"/>
                </a:solidFill>
              </a:rPr>
              <a:t>+Advantage:</a:t>
            </a:r>
            <a:endParaRPr sz="19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vi-VN" sz="1900">
                <a:solidFill>
                  <a:srgbClr val="434343"/>
                </a:solidFill>
              </a:rPr>
              <a:t>-GUI friendly, support Vietnamese language.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vi-VN" sz="1900">
                <a:solidFill>
                  <a:srgbClr val="434343"/>
                </a:solidFill>
              </a:rPr>
              <a:t>-Website staff will on the website 24/7.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vi-VN" sz="1900">
                <a:solidFill>
                  <a:srgbClr val="434343"/>
                </a:solidFill>
              </a:rPr>
              <a:t>-App can be accessed anytime as long as the Internet connected.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vi-VN" sz="1900">
                <a:solidFill>
                  <a:srgbClr val="980000"/>
                </a:solidFill>
              </a:rPr>
              <a:t>+Disadvantage:</a:t>
            </a:r>
            <a:endParaRPr sz="19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vi-VN" sz="1900">
                <a:solidFill>
                  <a:srgbClr val="434343"/>
                </a:solidFill>
              </a:rPr>
              <a:t>-Only support remote access and via hotline,facebook.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vi-VN" sz="1900">
                <a:solidFill>
                  <a:srgbClr val="434343"/>
                </a:solidFill>
              </a:rPr>
              <a:t>-Low security.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t/>
            </a:r>
            <a:endParaRPr sz="555"/>
          </a:p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9638" y="1931575"/>
            <a:ext cx="3305175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9588" y="1922050"/>
            <a:ext cx="31242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9638" y="1079938"/>
            <a:ext cx="65341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 b="7791" l="0" r="0" t="7799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/>
          <p:nvPr/>
        </p:nvSpPr>
        <p:spPr>
          <a:xfrm>
            <a:off x="457100" y="1765300"/>
            <a:ext cx="5080500" cy="46227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0" name="Google Shape;280;p37"/>
          <p:cNvSpPr txBox="1"/>
          <p:nvPr>
            <p:ph type="title"/>
          </p:nvPr>
        </p:nvSpPr>
        <p:spPr>
          <a:xfrm>
            <a:off x="678800" y="1919525"/>
            <a:ext cx="4637100" cy="23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Business Opportunity</a:t>
            </a:r>
            <a:endParaRPr sz="3600"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697775" y="3420722"/>
            <a:ext cx="46371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</a:pPr>
            <a:r>
              <a:t/>
            </a:r>
            <a:endParaRPr sz="1942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ctrTitle"/>
          </p:nvPr>
        </p:nvSpPr>
        <p:spPr>
          <a:xfrm>
            <a:off x="4904408" y="3007867"/>
            <a:ext cx="7173300" cy="13587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322950" y="1644600"/>
            <a:ext cx="10827300" cy="30261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/>
              <a:t>- The easy-to-use interface can be suitable for many types of customers with many languages, with many features and utilities.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/>
              <a:t>- Online working system. There will always be a website manager</a:t>
            </a:r>
            <a:r>
              <a:rPr lang="vi-VN"/>
              <a:t> op</a:t>
            </a:r>
            <a:r>
              <a:rPr lang="vi-VN"/>
              <a:t>erating 24/7 ready to answer questions or handle customer requests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/>
              <a:t> - The system will always update information on real estate projects quickly and accurately. Smartphone application development: This is very convenient and very effective when you can quickly check information, when receiving a new notification will immediately show up on your phone. avoid missing information. - Besides, we have a team of collaborators everywhere to help check and confirm information about real estate projects announced on the Website.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/>
          <p:cNvPicPr preferRelativeResize="0"/>
          <p:nvPr/>
        </p:nvPicPr>
        <p:blipFill rotWithShape="1">
          <a:blip r:embed="rId3">
            <a:alphaModFix/>
          </a:blip>
          <a:srcRect b="7791" l="0" r="0" t="7799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/>
          <p:nvPr/>
        </p:nvSpPr>
        <p:spPr>
          <a:xfrm>
            <a:off x="457100" y="1765300"/>
            <a:ext cx="5080500" cy="46227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4" name="Google Shape;294;p39"/>
          <p:cNvSpPr txBox="1"/>
          <p:nvPr>
            <p:ph type="title"/>
          </p:nvPr>
        </p:nvSpPr>
        <p:spPr>
          <a:xfrm>
            <a:off x="697675" y="1836925"/>
            <a:ext cx="46371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Software Product Vision</a:t>
            </a:r>
            <a:endParaRPr sz="3600"/>
          </a:p>
        </p:txBody>
      </p:sp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697775" y="3420722"/>
            <a:ext cx="46371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</a:pPr>
            <a:r>
              <a:t/>
            </a:r>
            <a:endParaRPr sz="1942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 rotWithShape="1">
          <a:blip r:embed="rId3">
            <a:alphaModFix/>
          </a:blip>
          <a:srcRect b="6385" l="0" r="0" t="6377"/>
          <a:stretch/>
        </p:blipFill>
        <p:spPr>
          <a:xfrm>
            <a:off x="0" y="0"/>
            <a:ext cx="1219200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/>
          <p:nvPr/>
        </p:nvSpPr>
        <p:spPr>
          <a:xfrm>
            <a:off x="0" y="0"/>
            <a:ext cx="3748500" cy="68580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0"/>
          <p:cNvSpPr txBox="1"/>
          <p:nvPr>
            <p:ph type="title"/>
          </p:nvPr>
        </p:nvSpPr>
        <p:spPr>
          <a:xfrm>
            <a:off x="310504" y="293300"/>
            <a:ext cx="3115200" cy="12201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310500" y="1720333"/>
            <a:ext cx="3115200" cy="46971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vi-VN"/>
              <a:t>-Targets are real estate sellers and buyers.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vi-VN"/>
              <a:t>-Summarize detail of every available real estate projects and information of the sellers.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vi-VN"/>
              <a:t>-Buyers can contact directly to the sellers.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1"/>
          <p:cNvPicPr preferRelativeResize="0"/>
          <p:nvPr/>
        </p:nvPicPr>
        <p:blipFill rotWithShape="1">
          <a:blip r:embed="rId3">
            <a:alphaModFix/>
          </a:blip>
          <a:srcRect b="7791" l="0" r="0" t="7799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/>
          <p:nvPr/>
        </p:nvSpPr>
        <p:spPr>
          <a:xfrm>
            <a:off x="457100" y="1765300"/>
            <a:ext cx="5080500" cy="46227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0" name="Google Shape;310;p41"/>
          <p:cNvSpPr txBox="1"/>
          <p:nvPr>
            <p:ph type="title"/>
          </p:nvPr>
        </p:nvSpPr>
        <p:spPr>
          <a:xfrm>
            <a:off x="697675" y="2373925"/>
            <a:ext cx="4637100" cy="23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Project Scope and Vision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697675" y="3654950"/>
            <a:ext cx="46371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</a:pPr>
            <a:r>
              <a:t/>
            </a:r>
            <a:endParaRPr sz="1942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349695" y="410433"/>
            <a:ext cx="4504500" cy="18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 txBox="1"/>
          <p:nvPr>
            <p:ph idx="1" type="body"/>
          </p:nvPr>
        </p:nvSpPr>
        <p:spPr>
          <a:xfrm>
            <a:off x="355138" y="2410833"/>
            <a:ext cx="4504500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417133" y="1425600"/>
            <a:ext cx="5256900" cy="400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dk2"/>
                </a:solidFill>
              </a:rPr>
              <a:t>ABOUT US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6521567" y="1425600"/>
            <a:ext cx="5256900" cy="400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dk2"/>
                </a:solidFill>
              </a:rPr>
              <a:t>HE140233 Hà Văn Quang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dk2"/>
                </a:solidFill>
              </a:rPr>
              <a:t>HE140271 Nguyễn Thành Long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dk2"/>
                </a:solidFill>
              </a:rPr>
              <a:t>HE140298 Nguyễn Trọng Duy An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dk2"/>
                </a:solidFill>
              </a:rPr>
              <a:t>HE140305 Hoàng Đức Trường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vi-VN">
                <a:solidFill>
                  <a:schemeClr val="dk2"/>
                </a:solidFill>
              </a:rPr>
              <a:t>HE140309 Hà Phẩm Cương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/>
          <p:nvPr/>
        </p:nvSpPr>
        <p:spPr>
          <a:xfrm>
            <a:off x="3441500" y="774533"/>
            <a:ext cx="5308800" cy="5309100"/>
          </a:xfrm>
          <a:prstGeom prst="ellipse">
            <a:avLst/>
          </a:prstGeom>
          <a:solidFill>
            <a:srgbClr val="000000">
              <a:alpha val="8196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4069450" y="1375875"/>
            <a:ext cx="4052700" cy="24654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Project Overview</a:t>
            </a:r>
            <a:endParaRPr/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4069533" y="3368429"/>
            <a:ext cx="4052700" cy="17472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/>
          </a:blip>
          <a:srcRect b="7791" l="0" r="0" t="7799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/>
          <p:nvPr/>
        </p:nvSpPr>
        <p:spPr>
          <a:xfrm>
            <a:off x="457100" y="1765300"/>
            <a:ext cx="5080500" cy="4622700"/>
          </a:xfrm>
          <a:prstGeom prst="rect">
            <a:avLst/>
          </a:prstGeom>
          <a:solidFill>
            <a:srgbClr val="000000">
              <a:alpha val="8156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1" name="Google Shape;221;p30"/>
          <p:cNvSpPr txBox="1"/>
          <p:nvPr>
            <p:ph type="title"/>
          </p:nvPr>
        </p:nvSpPr>
        <p:spPr>
          <a:xfrm>
            <a:off x="697675" y="1836925"/>
            <a:ext cx="46371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Product background</a:t>
            </a:r>
            <a:endParaRPr sz="3600"/>
          </a:p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697775" y="3420722"/>
            <a:ext cx="46371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vi-VN" sz="1942"/>
              <a:t>-2021 is a great year for estate market.</a:t>
            </a:r>
            <a:endParaRPr sz="1942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</a:pPr>
            <a:r>
              <a:rPr lang="vi-VN" sz="1942"/>
              <a:t>-This project can help estate businesses to reach customer anytime, anywhere.</a:t>
            </a:r>
            <a:endParaRPr sz="1942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</a:pPr>
            <a:r>
              <a:rPr lang="vi-VN" sz="1942"/>
              <a:t>-You can have real estate transaction easily..</a:t>
            </a:r>
            <a:endParaRPr sz="1942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660" r="651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457100" y="1765300"/>
            <a:ext cx="5080500" cy="4622700"/>
          </a:xfrm>
          <a:prstGeom prst="rect">
            <a:avLst/>
          </a:prstGeom>
          <a:solidFill>
            <a:srgbClr val="000000">
              <a:alpha val="8156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9" name="Google Shape;229;p31"/>
          <p:cNvSpPr txBox="1"/>
          <p:nvPr>
            <p:ph type="title"/>
          </p:nvPr>
        </p:nvSpPr>
        <p:spPr>
          <a:xfrm>
            <a:off x="697775" y="1438150"/>
            <a:ext cx="46371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/>
              <a:t>Existing System</a:t>
            </a:r>
            <a:endParaRPr/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697767" y="4027034"/>
            <a:ext cx="46371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vi-VN"/>
              <a:t>-Mobile Application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</a:pPr>
            <a:r>
              <a:rPr lang="vi-VN"/>
              <a:t>-Website Application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/>
          <p:cNvPicPr preferRelativeResize="0"/>
          <p:nvPr/>
        </p:nvPicPr>
        <p:blipFill rotWithShape="1">
          <a:blip r:embed="rId3">
            <a:alphaModFix/>
          </a:blip>
          <a:srcRect b="219" l="0" r="0" t="218"/>
          <a:stretch/>
        </p:blipFill>
        <p:spPr>
          <a:xfrm>
            <a:off x="8604529" y="830423"/>
            <a:ext cx="2691735" cy="527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 rotWithShape="1">
          <a:blip r:embed="rId4">
            <a:alphaModFix/>
          </a:blip>
          <a:srcRect b="884" l="0" r="0" t="893"/>
          <a:stretch/>
        </p:blipFill>
        <p:spPr>
          <a:xfrm>
            <a:off x="5575189" y="830424"/>
            <a:ext cx="2691734" cy="527190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>
            <p:ph type="title"/>
          </p:nvPr>
        </p:nvSpPr>
        <p:spPr>
          <a:xfrm>
            <a:off x="671803" y="755667"/>
            <a:ext cx="4182391" cy="138104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Mobile application-1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802432" y="2410833"/>
            <a:ext cx="4057205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/>
              <a:t>- Can be downloaded on Google Play and Apps Store.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vi-VN"/>
              <a:t>-On seller side: Upload their apartment right on apps.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vi-VN"/>
              <a:t>-On buyer side: Search, view information of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rPr lang="vi-VN"/>
              <a:t>the apartment they want to buy.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b="219" l="0" r="0" t="218"/>
          <a:stretch/>
        </p:blipFill>
        <p:spPr>
          <a:xfrm>
            <a:off x="8523831" y="809431"/>
            <a:ext cx="2674503" cy="523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 rotWithShape="1">
          <a:blip r:embed="rId4">
            <a:alphaModFix/>
          </a:blip>
          <a:srcRect b="884" l="0" r="0" t="893"/>
          <a:stretch/>
        </p:blipFill>
        <p:spPr>
          <a:xfrm>
            <a:off x="5443130" y="809431"/>
            <a:ext cx="2674503" cy="523913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>
            <p:ph type="title"/>
          </p:nvPr>
        </p:nvSpPr>
        <p:spPr>
          <a:xfrm>
            <a:off x="653143" y="809431"/>
            <a:ext cx="4201052" cy="14112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Mobile application-2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653142" y="1768200"/>
            <a:ext cx="4206507" cy="4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>
                <a:solidFill>
                  <a:srgbClr val="6AA84F"/>
                </a:solidFill>
              </a:rPr>
              <a:t>+Advantage: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vi-VN">
                <a:solidFill>
                  <a:srgbClr val="434343"/>
                </a:solidFill>
              </a:rPr>
              <a:t>-GUI friendly, support Vietnamese language.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vi-VN">
                <a:solidFill>
                  <a:srgbClr val="434343"/>
                </a:solidFill>
              </a:rPr>
              <a:t>-Public on Google Play and App Store.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vi-VN">
                <a:solidFill>
                  <a:srgbClr val="434343"/>
                </a:solidFill>
              </a:rPr>
              <a:t>-Easy to use.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vi-VN">
                <a:solidFill>
                  <a:srgbClr val="980000"/>
                </a:solidFill>
              </a:rPr>
              <a:t>+Disadvantage: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vi-VN">
                <a:solidFill>
                  <a:srgbClr val="434343"/>
                </a:solidFill>
              </a:rPr>
              <a:t>-Available only on IOS and Androids.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rPr lang="vi-VN">
                <a:solidFill>
                  <a:srgbClr val="434343"/>
                </a:solidFill>
              </a:rPr>
              <a:t>-Need Internet to take notification.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718450" y="1256124"/>
            <a:ext cx="4141188" cy="945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/>
              <a:t>Web application-1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718450" y="1852083"/>
            <a:ext cx="4141188" cy="3587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vi-VN"/>
              <a:t>-Published publicly on the Internet.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852"/>
              <a:buNone/>
            </a:pPr>
            <a:r>
              <a:rPr lang="vi-VN"/>
              <a:t>-Help real estate company to promote its businesses.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852"/>
              <a:buNone/>
            </a:pPr>
            <a:r>
              <a:rPr lang="vi-VN"/>
              <a:t>-Users can find a house easily.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852"/>
              <a:buNone/>
            </a:pPr>
            <a:r>
              <a:rPr lang="vi-VN"/>
              <a:t>-The server use MySQL for security and simple configuration.</a:t>
            </a:r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9638" y="2062975"/>
            <a:ext cx="3305175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1920" y="2043925"/>
            <a:ext cx="31242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1970" y="1366308"/>
            <a:ext cx="65341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718450" y="1256125"/>
            <a:ext cx="4141188" cy="70614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Web application-2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718450" y="1477804"/>
            <a:ext cx="4141188" cy="39619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vi-VN"/>
              <a:t>-Backend system is made based on Spring MVC.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852"/>
              <a:buNone/>
            </a:pPr>
            <a:r>
              <a:rPr lang="vi-VN"/>
              <a:t>-Frontend using MVC, HTML, CSS and JavaScript.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9638" y="2062975"/>
            <a:ext cx="3305175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1920" y="2043925"/>
            <a:ext cx="31242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1970" y="1366308"/>
            <a:ext cx="65341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